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sldIdLst>
    <p:sldId id="256" r:id="rId2"/>
    <p:sldId id="329" r:id="rId3"/>
    <p:sldId id="330" r:id="rId4"/>
    <p:sldId id="257" r:id="rId5"/>
    <p:sldId id="318" r:id="rId6"/>
    <p:sldId id="328" r:id="rId7"/>
    <p:sldId id="320" r:id="rId8"/>
    <p:sldId id="274" r:id="rId9"/>
    <p:sldId id="277" r:id="rId10"/>
    <p:sldId id="288" r:id="rId11"/>
    <p:sldId id="292" r:id="rId12"/>
    <p:sldId id="294" r:id="rId13"/>
    <p:sldId id="271" r:id="rId14"/>
    <p:sldId id="299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AB647-06EC-48C5-B443-6894F92F8CAA}" type="datetimeFigureOut">
              <a:rPr lang="en-US" smtClean="0"/>
              <a:t>12/24/2019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77D2F-6025-4563-8F90-0E1CF109E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2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7577-F360-417B-9046-BE80BDF7AD4C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3423BF-E1D6-4B6B-8E71-3C49198B3DE8}"/>
              </a:ext>
            </a:extLst>
          </p:cNvPr>
          <p:cNvSpPr txBox="1"/>
          <p:nvPr userDrawn="1"/>
        </p:nvSpPr>
        <p:spPr>
          <a:xfrm>
            <a:off x="-6843" y="3551693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spc="600" dirty="0">
                <a:solidFill>
                  <a:schemeClr val="bg1">
                    <a:lumMod val="85000"/>
                    <a:alpha val="0"/>
                  </a:schemeClr>
                </a:solidFill>
                <a:latin typeface="Walbaum Display Heavy" panose="020B0604020202020204" pitchFamily="18" charset="0"/>
              </a:rPr>
              <a:t>2019</a:t>
            </a:r>
            <a:r>
              <a:rPr lang="en-US" sz="5000" spc="600" dirty="0">
                <a:solidFill>
                  <a:schemeClr val="bg1">
                    <a:lumMod val="85000"/>
                  </a:schemeClr>
                </a:solidFill>
                <a:latin typeface="Walbaum Display Heavy" panose="020B0604020202020204" pitchFamily="18" charset="0"/>
              </a:rPr>
              <a:t> SEN CONFERENCE</a:t>
            </a:r>
          </a:p>
        </p:txBody>
      </p:sp>
    </p:spTree>
    <p:extLst>
      <p:ext uri="{BB962C8B-B14F-4D97-AF65-F5344CB8AC3E}">
        <p14:creationId xmlns:p14="http://schemas.microsoft.com/office/powerpoint/2010/main" val="1455865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818B-C56D-4A2A-98B7-3547A1C50503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B468-EA68-4A89-8333-7E8FF39186B6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3357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074B-7BF2-491C-AB7F-C8612F5280DA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57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6266-5344-48D1-AE49-1BFB881052B5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9040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537C5-A44B-4A57-8FB6-7204B2E62C38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6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267F6-AA3A-4F1A-B7F6-735C0F1FEA8C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94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AC91B-6963-43A5-ADAE-CC05B74F3D63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4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F0883-F10F-4148-97C8-0507BD07B2BE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7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F64CF-A544-4E6A-B5C9-03B350CDB742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3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5A90-B809-4BD7-AD9F-CDD19DF48B35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0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F7822-0B41-4AD5-9217-A986BD24BF03}" type="datetime1">
              <a:rPr lang="en-US" smtClean="0"/>
              <a:t>12/24/2019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5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F81CC-9A1A-47C4-B70F-D3194A241AFB}" type="datetime1">
              <a:rPr lang="en-US" smtClean="0"/>
              <a:t>12/24/2019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8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F625-62AC-409C-A24B-1CD7D82F752C}" type="datetime1">
              <a:rPr lang="en-US" smtClean="0"/>
              <a:t>12/24/2019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0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C9A-CE97-4C98-9CE5-D41DC478981B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7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BD7D9-BFBD-4EE6-960D-81C448AA7BAB}" type="datetime1">
              <a:rPr lang="en-US" smtClean="0"/>
              <a:t>12/24/2019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7CE6F-E839-4AC3-8775-34B3755A591F}" type="datetime1">
              <a:rPr lang="en-US" smtClean="0"/>
              <a:t>12/24/2019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Dorval,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F2FE793-5698-4915-836D-9C271220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6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384923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384923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38492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Treatment without Stigma: Changing the Language</a:t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Christopher Dorval MSW, LICSW, LCDCS, LCDP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9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of Stigma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Clean</a:t>
            </a:r>
          </a:p>
          <a:p>
            <a:r>
              <a:rPr lang="en-US" dirty="0"/>
              <a:t>Addict/Alcoholic</a:t>
            </a:r>
          </a:p>
          <a:p>
            <a:r>
              <a:rPr lang="en-US" dirty="0"/>
              <a:t>Relapse Prevention</a:t>
            </a:r>
          </a:p>
          <a:p>
            <a:r>
              <a:rPr lang="en-US" dirty="0"/>
              <a:t>Substance Abuse/Dependence</a:t>
            </a:r>
          </a:p>
          <a:p>
            <a:r>
              <a:rPr lang="en-US" dirty="0"/>
              <a:t>Dirty/Clean Screen/Urine</a:t>
            </a:r>
          </a:p>
          <a:p>
            <a:r>
              <a:rPr lang="en-US" dirty="0"/>
              <a:t>Illegal Drugs</a:t>
            </a:r>
          </a:p>
          <a:p>
            <a:r>
              <a:rPr lang="en-US" dirty="0"/>
              <a:t>Crazy</a:t>
            </a:r>
          </a:p>
          <a:p>
            <a:r>
              <a:rPr lang="en-US" dirty="0"/>
              <a:t>Diagnosis first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Recovery Oriented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 recovery</a:t>
            </a:r>
          </a:p>
          <a:p>
            <a:r>
              <a:rPr lang="en-US" dirty="0"/>
              <a:t>Person in recovery</a:t>
            </a:r>
          </a:p>
          <a:p>
            <a:r>
              <a:rPr lang="en-US" dirty="0"/>
              <a:t>Recovery Maintenance</a:t>
            </a:r>
          </a:p>
          <a:p>
            <a:r>
              <a:rPr lang="en-US" dirty="0"/>
              <a:t>Substance Use</a:t>
            </a:r>
          </a:p>
          <a:p>
            <a:r>
              <a:rPr lang="en-US" dirty="0"/>
              <a:t>Positive/Negative Screen</a:t>
            </a:r>
          </a:p>
          <a:p>
            <a:r>
              <a:rPr lang="en-US" dirty="0"/>
              <a:t>Substance</a:t>
            </a:r>
          </a:p>
          <a:p>
            <a:r>
              <a:rPr lang="en-US"/>
              <a:t>Sick/ill</a:t>
            </a:r>
            <a:endParaRPr lang="en-US" dirty="0"/>
          </a:p>
          <a:p>
            <a:r>
              <a:rPr lang="en-US" dirty="0"/>
              <a:t>Person first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9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Attitude Towards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hlinkClick r:id="rId2"/>
              </a:rPr>
              <a:t>Substance Abuse and Mental Health Services Administration (2014</a:t>
            </a:r>
            <a:r>
              <a:rPr lang="en-US" u="sng" dirty="0"/>
              <a:t>)</a:t>
            </a:r>
          </a:p>
          <a:p>
            <a:r>
              <a:rPr lang="en-US" dirty="0"/>
              <a:t>Inability to afford the cost of care (48%), </a:t>
            </a:r>
          </a:p>
          <a:p>
            <a:r>
              <a:rPr lang="en-US" dirty="0"/>
              <a:t>Believing that the problems could be handled without treatment (26.5%),</a:t>
            </a:r>
          </a:p>
          <a:p>
            <a:r>
              <a:rPr lang="en-US" dirty="0"/>
              <a:t> Not knowing where to go for services (25%), </a:t>
            </a:r>
          </a:p>
          <a:p>
            <a:r>
              <a:rPr lang="en-US" dirty="0"/>
              <a:t>Inadequate or no coverage of mental health treatment (6% to 9%), </a:t>
            </a:r>
          </a:p>
          <a:p>
            <a:r>
              <a:rPr lang="en-US" dirty="0"/>
              <a:t>Thinking that treatment would not help (9%)</a:t>
            </a:r>
          </a:p>
          <a:p>
            <a:r>
              <a:rPr lang="en-US" dirty="0">
                <a:solidFill>
                  <a:srgbClr val="FF0000"/>
                </a:solidFill>
              </a:rPr>
              <a:t>Concerns about confidentiality (10%), </a:t>
            </a:r>
          </a:p>
          <a:p>
            <a:r>
              <a:rPr lang="en-US" dirty="0">
                <a:solidFill>
                  <a:srgbClr val="FF0000"/>
                </a:solidFill>
              </a:rPr>
              <a:t>Fear that it might cause neighbors or the community to have a negative opinion (10%), </a:t>
            </a:r>
          </a:p>
          <a:p>
            <a:r>
              <a:rPr lang="en-US" dirty="0">
                <a:solidFill>
                  <a:srgbClr val="FF0000"/>
                </a:solidFill>
              </a:rPr>
              <a:t>Fear that it might cause a negative effect on a person's job (8%), </a:t>
            </a:r>
          </a:p>
          <a:p>
            <a:r>
              <a:rPr lang="en-US" dirty="0">
                <a:solidFill>
                  <a:srgbClr val="FF0000"/>
                </a:solidFill>
              </a:rPr>
              <a:t>Fear of being committed (10%),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76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Internalized Stigma in the Recovery Community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6709" y="2247238"/>
            <a:ext cx="2143125" cy="21431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12</a:t>
            </a:fld>
            <a:endParaRPr lang="en-US"/>
          </a:p>
        </p:txBody>
      </p:sp>
      <p:sp>
        <p:nvSpPr>
          <p:cNvPr id="8" name="AutoShape 4" descr="Image result for 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0701" y="2100671"/>
            <a:ext cx="2181225" cy="2095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3705" y="2247238"/>
            <a:ext cx="2143125" cy="2143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3559" y="5074841"/>
            <a:ext cx="52482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07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Anonymity  in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Anonymity is the spiritual foundation of all our traditions ever reminding us to place PRINCIPLES BEFORE PERSONALITIES. (Twelve Steps Twelve Traditions, 1981 pp. 184)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088" y="3364167"/>
            <a:ext cx="3516439" cy="281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934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4292" y="1249892"/>
            <a:ext cx="3992732" cy="576262"/>
          </a:xfrm>
        </p:spPr>
        <p:txBody>
          <a:bodyPr/>
          <a:lstStyle/>
          <a:p>
            <a:r>
              <a:rPr lang="en-US" dirty="0"/>
              <a:t>What they say…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1972703"/>
            <a:ext cx="4342893" cy="3930323"/>
          </a:xfrm>
        </p:spPr>
        <p:txBody>
          <a:bodyPr/>
          <a:lstStyle/>
          <a:p>
            <a:r>
              <a:rPr lang="en-US" b="1" dirty="0"/>
              <a:t>They say</a:t>
            </a:r>
            <a:r>
              <a:rPr lang="en-US" dirty="0"/>
              <a:t>, “You’re not sober if you’re taking pain meds or psych meds.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152907"/>
            <a:ext cx="3999001" cy="576262"/>
          </a:xfrm>
        </p:spPr>
        <p:txBody>
          <a:bodyPr/>
          <a:lstStyle/>
          <a:p>
            <a:r>
              <a:rPr lang="en-US" dirty="0"/>
              <a:t>What the Book says…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1972703"/>
            <a:ext cx="4338674" cy="4462931"/>
          </a:xfrm>
        </p:spPr>
        <p:txBody>
          <a:bodyPr>
            <a:normAutofit/>
          </a:bodyPr>
          <a:lstStyle/>
          <a:p>
            <a:r>
              <a:rPr lang="en-US" b="1" dirty="0"/>
              <a:t>Big Book says</a:t>
            </a:r>
            <a:r>
              <a:rPr lang="en-US" dirty="0"/>
              <a:t>, “We are convinced that a spiritual mode of living is a most powerful health restorative. … But this does not mean that we disregard human health measures. … though God has wrought miracles among us, we should never belittle a good doctor or psychiatrist. Their services are indispensable in treating a newcomer and in following his case afterward.” [Alcoholics Anonymous, 4th Edition, p. 133] 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73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Interventions to Address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engagement strategies (families, employers, HCP’s)</a:t>
            </a:r>
          </a:p>
          <a:p>
            <a:r>
              <a:rPr lang="en-US" dirty="0"/>
              <a:t>Integrated care increases participation</a:t>
            </a:r>
          </a:p>
          <a:p>
            <a:r>
              <a:rPr lang="en-US" dirty="0"/>
              <a:t>Increased contact between HCP and patients with SUD.</a:t>
            </a:r>
          </a:p>
          <a:p>
            <a:r>
              <a:rPr lang="en-US" dirty="0"/>
              <a:t>Peer support services</a:t>
            </a:r>
          </a:p>
          <a:p>
            <a:r>
              <a:rPr lang="en-US" dirty="0"/>
              <a:t>Recovery Oriented Language</a:t>
            </a:r>
          </a:p>
          <a:p>
            <a:r>
              <a:rPr lang="en-US" dirty="0"/>
              <a:t>Patient's as decision makers in agency/organizational decisions</a:t>
            </a:r>
          </a:p>
          <a:p>
            <a:r>
              <a:rPr lang="en-US" dirty="0"/>
              <a:t>Use of media for mass messaging to dispel myths regarding behavioral health disorders and treatment,</a:t>
            </a:r>
          </a:p>
          <a:p>
            <a:r>
              <a:rPr lang="en-US" dirty="0"/>
              <a:t>Education to counter the lack of knowledge about disorders and treatment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5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presenter DOES NOT have an interest in selling a technology, program, product, and/or service to CME/CE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355803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Learning Objectives: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Participants will: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Be able to identify use strengths based language to reduce stigma associated with substance use disorders.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Be able to conceptualize the factors that influence stigma associated with substance use disorders and their consequences.</a:t>
            </a:r>
          </a:p>
          <a:p>
            <a:pPr lvl="0">
              <a:buFont typeface="+mj-lt"/>
              <a:buAutoNum type="arabicPeriod"/>
            </a:pPr>
            <a:r>
              <a:rPr lang="en-US" dirty="0"/>
              <a:t>Be able to discuss targets and interventions aimed at addressing stigma associated with substance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75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Stigma- </a:t>
            </a:r>
            <a:r>
              <a:rPr lang="en-US" dirty="0"/>
              <a:t>the complex of attitudes, beliefs, behaviors, and structures that interact at different levels of society (i.e., individuals, groups, organizations, systems) and manifest in prejudicial attitudes about and discriminatory practices against </a:t>
            </a:r>
            <a:r>
              <a:rPr lang="en-US"/>
              <a:t>people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968" y="3458521"/>
            <a:ext cx="5239512" cy="267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42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Recovery?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503" y="934244"/>
            <a:ext cx="5181600" cy="5414963"/>
          </a:xfrm>
        </p:spPr>
        <p:txBody>
          <a:bodyPr>
            <a:normAutofit/>
          </a:bodyPr>
          <a:lstStyle/>
          <a:p>
            <a:r>
              <a:rPr lang="en-US" b="1" dirty="0"/>
              <a:t> Recovery from Mental Disorders and/or Substance Use Disorders:  </a:t>
            </a:r>
            <a:r>
              <a:rPr lang="en-US" dirty="0"/>
              <a:t>A process of change through which individuals improve their health and wellness, live a self-directed life, and strive to reach their full potential.</a:t>
            </a:r>
          </a:p>
          <a:p>
            <a:r>
              <a:rPr lang="en-US" dirty="0"/>
              <a:t>(SAMHSA, 2011)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378" y="1422400"/>
            <a:ext cx="2710633" cy="452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23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Dimensions of Recovery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SAMHSA has delineated four major dimensions that support a life in recovery:</a:t>
            </a:r>
          </a:p>
          <a:p>
            <a:pPr>
              <a:buFont typeface="+mj-lt"/>
              <a:buAutoNum type="arabicPeriod"/>
            </a:pPr>
            <a:r>
              <a:rPr lang="en-US" b="1" i="1" dirty="0"/>
              <a:t>Health</a:t>
            </a:r>
            <a:r>
              <a:rPr lang="en-US" dirty="0"/>
              <a:t> </a:t>
            </a:r>
          </a:p>
          <a:p>
            <a:pPr>
              <a:buFont typeface="+mj-lt"/>
              <a:buAutoNum type="arabicPeriod"/>
            </a:pPr>
            <a:r>
              <a:rPr lang="en-US" b="1" i="1" dirty="0"/>
              <a:t>Home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i="1" dirty="0"/>
              <a:t>Purpose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i="1" dirty="0"/>
              <a:t>Community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59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DC6AB-105C-40FC-89FD-649478DF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Four Major Dimensions of Life in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9BA9E-9B98-4BD8-A711-68F8CB27B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Overcoming or managing one's disease(s) as well as living in a physically and emotionally healthy way;​</a:t>
            </a:r>
          </a:p>
          <a:p>
            <a:pPr fontAlgn="base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 stable and safe place to live;​</a:t>
            </a:r>
          </a:p>
          <a:p>
            <a:pPr fontAlgn="base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Meaningful daily activities, such as a job, school, volunteerism, family caretaking, or creative endeavors, and the independence, income, and resources to participate in society;​</a:t>
            </a:r>
          </a:p>
          <a:p>
            <a:pPr fontAlgn="base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Relationships and social networks that provide support, friendship, love, and hope.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5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“Backbone of Stigma”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Issues of trust in intimate settings such as the family</a:t>
            </a:r>
          </a:p>
          <a:p>
            <a:pPr>
              <a:buFont typeface="+mj-lt"/>
              <a:buAutoNum type="arabicPeriod"/>
            </a:pPr>
            <a:r>
              <a:rPr lang="en-US" dirty="0"/>
              <a:t>Potential contact with a vulnerable group such as children</a:t>
            </a:r>
          </a:p>
          <a:p>
            <a:pPr>
              <a:buFont typeface="+mj-lt"/>
              <a:buAutoNum type="arabicPeriod"/>
            </a:pPr>
            <a:r>
              <a:rPr lang="en-US" dirty="0"/>
              <a:t>Potential for self-harm </a:t>
            </a:r>
          </a:p>
          <a:p>
            <a:pPr>
              <a:buFont typeface="+mj-lt"/>
              <a:buAutoNum type="arabicPeriod"/>
            </a:pPr>
            <a:r>
              <a:rPr lang="en-US" dirty="0"/>
              <a:t>Mental illness being antithetical to power or authority </a:t>
            </a:r>
          </a:p>
          <a:p>
            <a:pPr>
              <a:buFont typeface="+mj-lt"/>
              <a:buAutoNum type="arabicPeriod"/>
            </a:pPr>
            <a:r>
              <a:rPr lang="en-US" dirty="0"/>
              <a:t>Uneasiness about how to interact with people with mental illness/substance use (</a:t>
            </a:r>
            <a:r>
              <a:rPr lang="en-US" u="sng" dirty="0" err="1">
                <a:hlinkClick r:id="rId2"/>
              </a:rPr>
              <a:t>Pescosolido</a:t>
            </a:r>
            <a:r>
              <a:rPr lang="en-US" u="sng" dirty="0">
                <a:hlinkClick r:id="rId2"/>
              </a:rPr>
              <a:t> et al., 2013</a:t>
            </a:r>
            <a:r>
              <a:rPr lang="en-US" dirty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34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Influence Stigma and Consequences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Blame </a:t>
            </a:r>
          </a:p>
          <a:p>
            <a:pPr lvl="1"/>
            <a:r>
              <a:rPr lang="en-US" dirty="0"/>
              <a:t>People with substance use disorders are generally considered to be more responsible for their conditions than people with depression, schizophrenia, or other psychiatric disorders (</a:t>
            </a:r>
            <a:r>
              <a:rPr lang="en-US" u="sng" dirty="0">
                <a:hlinkClick r:id="rId2"/>
              </a:rPr>
              <a:t>Crisp et al., 2000</a:t>
            </a:r>
            <a:r>
              <a:rPr lang="en-US" dirty="0"/>
              <a:t>, </a:t>
            </a:r>
            <a:r>
              <a:rPr lang="en-US" u="sng" dirty="0">
                <a:hlinkClick r:id="rId2"/>
              </a:rPr>
              <a:t>2005</a:t>
            </a:r>
            <a:r>
              <a:rPr lang="en-US" dirty="0"/>
              <a:t>; </a:t>
            </a:r>
            <a:r>
              <a:rPr lang="en-US" u="sng" dirty="0">
                <a:hlinkClick r:id="rId2"/>
              </a:rPr>
              <a:t>Lloyd, 2013</a:t>
            </a:r>
            <a:r>
              <a:rPr lang="en-US" dirty="0"/>
              <a:t>; </a:t>
            </a:r>
            <a:r>
              <a:rPr lang="en-US" u="sng" dirty="0" err="1">
                <a:hlinkClick r:id="rId2"/>
              </a:rPr>
              <a:t>Schomerus</a:t>
            </a:r>
            <a:r>
              <a:rPr lang="en-US" u="sng" dirty="0">
                <a:hlinkClick r:id="rId2"/>
              </a:rPr>
              <a:t> et al., 2011</a:t>
            </a:r>
            <a:r>
              <a:rPr lang="en-US" dirty="0"/>
              <a:t>). </a:t>
            </a:r>
          </a:p>
          <a:p>
            <a:pPr lvl="1"/>
            <a:r>
              <a:rPr lang="en-US" dirty="0"/>
              <a:t>Belief that a substance misuser's illness is a result of the person's own behavior can also influence attitudes about the value and appropriateness of publicly funded alcohol and drug treatment and services (</a:t>
            </a:r>
            <a:r>
              <a:rPr lang="en-US" u="sng" dirty="0">
                <a:hlinkClick r:id="rId2"/>
              </a:rPr>
              <a:t>Olsen et al., 2003</a:t>
            </a:r>
            <a:r>
              <a:rPr lang="en-US" dirty="0"/>
              <a:t>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Dorval,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E793-5698-4915-836D-9C27122021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630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2213</TotalTime>
  <Words>729</Words>
  <Application>Microsoft Office PowerPoint</Application>
  <PresentationFormat>Widescreen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Walbaum Display Heavy</vt:lpstr>
      <vt:lpstr>Wingdings 3</vt:lpstr>
      <vt:lpstr>Wisp</vt:lpstr>
      <vt:lpstr>Treatment without Stigma: Changing the Language </vt:lpstr>
      <vt:lpstr>Disclosure Statement</vt:lpstr>
      <vt:lpstr>Learning Objectives: </vt:lpstr>
      <vt:lpstr>What is Stigma</vt:lpstr>
      <vt:lpstr>What is Recovery?</vt:lpstr>
      <vt:lpstr>Four Dimensions of Recovery</vt:lpstr>
      <vt:lpstr>Four Major Dimensions of Life in Recovery</vt:lpstr>
      <vt:lpstr>The “Backbone of Stigma”</vt:lpstr>
      <vt:lpstr>Factors that Influence Stigma and Consequences</vt:lpstr>
      <vt:lpstr>Language of Stigma</vt:lpstr>
      <vt:lpstr>Public Attitude Towards Treatment</vt:lpstr>
      <vt:lpstr>Internalized Stigma in the Recovery Community</vt:lpstr>
      <vt:lpstr>Anonymity  in Recovery</vt:lpstr>
      <vt:lpstr>PowerPoint Presentation</vt:lpstr>
      <vt:lpstr>Organizational Interventions to Address Stigma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into the Light: Breaking the Stigma of Substance Use Disorders</dc:title>
  <dc:creator>7010</dc:creator>
  <cp:lastModifiedBy>Katz, Margo (RIDOH)</cp:lastModifiedBy>
  <cp:revision>62</cp:revision>
  <dcterms:created xsi:type="dcterms:W3CDTF">2017-09-21T00:32:48Z</dcterms:created>
  <dcterms:modified xsi:type="dcterms:W3CDTF">2019-12-24T14:51:15Z</dcterms:modified>
</cp:coreProperties>
</file>